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4"/>
  </p:sldMasterIdLst>
  <p:sldIdLst>
    <p:sldId id="256" r:id="rId5"/>
    <p:sldId id="257" r:id="rId6"/>
    <p:sldId id="260" r:id="rId7"/>
    <p:sldId id="287" r:id="rId8"/>
    <p:sldId id="258" r:id="rId9"/>
    <p:sldId id="276" r:id="rId10"/>
    <p:sldId id="267" r:id="rId11"/>
    <p:sldId id="289" r:id="rId12"/>
    <p:sldId id="290" r:id="rId13"/>
    <p:sldId id="269" r:id="rId14"/>
    <p:sldId id="291" r:id="rId15"/>
    <p:sldId id="270" r:id="rId16"/>
    <p:sldId id="271" r:id="rId17"/>
    <p:sldId id="265" r:id="rId1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4F4"/>
    <a:srgbClr val="D9F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-5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96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52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80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17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69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01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39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58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5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08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01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A81F-C20B-4880-A93C-442D3CDC47FE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FBDDD-A4FF-4780-AEA0-A5BC46A1D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19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423" y="454849"/>
            <a:ext cx="5761219" cy="128636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298712"/>
            <a:ext cx="9938197" cy="380337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4. </a:t>
            </a:r>
            <a:r>
              <a:rPr lang="cs-CZ" dirty="0">
                <a:latin typeface="+mn-lt"/>
              </a:rPr>
              <a:t>zasedání Řídícího výboru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 </a:t>
            </a:r>
            <a:r>
              <a:rPr lang="cs-CZ" sz="4000" dirty="0">
                <a:latin typeface="+mn-lt"/>
              </a:rPr>
              <a:t>projektu Místní akční plán </a:t>
            </a:r>
            <a:r>
              <a:rPr lang="cs-CZ" sz="4000" dirty="0" smtClean="0">
                <a:latin typeface="+mn-lt"/>
              </a:rPr>
              <a:t>rozvoje vzdělávání  ORP Český Těšín, </a:t>
            </a:r>
            <a:r>
              <a:rPr lang="cs-CZ" sz="4000" dirty="0">
                <a:latin typeface="+mn-lt"/>
              </a:rPr>
              <a:t/>
            </a:r>
            <a:br>
              <a:rPr lang="cs-CZ" sz="4000" dirty="0">
                <a:latin typeface="+mn-lt"/>
              </a:rPr>
            </a:br>
            <a:r>
              <a:rPr lang="cs-CZ" sz="3200" dirty="0" err="1">
                <a:latin typeface="+mn-lt"/>
              </a:rPr>
              <a:t>reg</a:t>
            </a:r>
            <a:r>
              <a:rPr lang="cs-CZ" sz="3200" dirty="0">
                <a:latin typeface="+mn-lt"/>
              </a:rPr>
              <a:t>. č. CZ.02.3.68/0.0./</a:t>
            </a:r>
            <a:r>
              <a:rPr lang="cs-CZ" sz="3200" dirty="0" smtClean="0">
                <a:latin typeface="+mn-lt"/>
              </a:rPr>
              <a:t>0.0/15_005/00000146</a:t>
            </a:r>
            <a:endParaRPr lang="cs-CZ" sz="40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76610"/>
            <a:ext cx="9144000" cy="755373"/>
          </a:xfrm>
        </p:spPr>
        <p:txBody>
          <a:bodyPr/>
          <a:lstStyle/>
          <a:p>
            <a:r>
              <a:rPr lang="cs-CZ" b="1" dirty="0" smtClean="0"/>
              <a:t>12. prosinec </a:t>
            </a:r>
            <a:r>
              <a:rPr lang="cs-CZ" b="1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9846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2746" y="600490"/>
            <a:ext cx="10515600" cy="23663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latin typeface="+mn-lt"/>
              </a:rPr>
              <a:t/>
            </a:r>
            <a:br>
              <a:rPr lang="cs-CZ" sz="3200" b="1" dirty="0" smtClean="0">
                <a:latin typeface="+mn-lt"/>
              </a:rPr>
            </a:br>
            <a:r>
              <a:rPr lang="cs-CZ" sz="3200" b="1" dirty="0">
                <a:latin typeface="+mn-lt"/>
              </a:rPr>
              <a:t/>
            </a:r>
            <a:br>
              <a:rPr lang="cs-CZ" sz="3200" b="1" dirty="0">
                <a:latin typeface="+mn-lt"/>
              </a:rPr>
            </a:br>
            <a:r>
              <a:rPr lang="cs-CZ" sz="3200" b="1" dirty="0" smtClean="0">
                <a:latin typeface="+mn-lt"/>
              </a:rPr>
              <a:t/>
            </a:r>
            <a:br>
              <a:rPr lang="cs-CZ" sz="3200" b="1" dirty="0" smtClean="0">
                <a:latin typeface="+mn-lt"/>
              </a:rPr>
            </a:br>
            <a:r>
              <a:rPr lang="cs-CZ" sz="3200" b="1" dirty="0">
                <a:latin typeface="+mn-lt"/>
              </a:rPr>
              <a:t/>
            </a:r>
            <a:br>
              <a:rPr lang="cs-CZ" sz="3200" b="1" dirty="0">
                <a:latin typeface="+mn-lt"/>
              </a:rPr>
            </a:br>
            <a:r>
              <a:rPr lang="cs-CZ" sz="3600" b="1" dirty="0" smtClean="0">
                <a:latin typeface="+mn-lt"/>
              </a:rPr>
              <a:t>8. Aktuální dotační možnosti</a:t>
            </a:r>
            <a:r>
              <a:rPr lang="cs-CZ" sz="3600" b="1" dirty="0">
                <a:latin typeface="+mn-lt"/>
              </a:rPr>
              <a:t/>
            </a:r>
            <a:br>
              <a:rPr lang="cs-CZ" sz="3600" b="1" dirty="0">
                <a:latin typeface="+mn-lt"/>
              </a:rPr>
            </a:br>
            <a:r>
              <a:rPr lang="cs-CZ" sz="3600" b="1" dirty="0">
                <a:latin typeface="+mn-lt"/>
              </a:rPr>
              <a:t/>
            </a:r>
            <a:br>
              <a:rPr lang="cs-CZ" sz="3600" b="1" dirty="0">
                <a:latin typeface="+mn-lt"/>
              </a:rPr>
            </a:br>
            <a:endParaRPr lang="cs-CZ" sz="3600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54557"/>
            <a:ext cx="10515600" cy="329699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Šablony pro MŠ a </a:t>
            </a:r>
            <a:r>
              <a:rPr lang="cs-CZ" dirty="0" smtClean="0"/>
              <a:t>ZŠ OP VVV (do 30.06.2017)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IROP – výzvy č. 46 a 47 (do 14.02.2017), č. </a:t>
            </a:r>
            <a:r>
              <a:rPr lang="cs-CZ" sz="2800" dirty="0" smtClean="0"/>
              <a:t>56 a 57 (do 14.04.2017)</a:t>
            </a: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OP ŽP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Národní programy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6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779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>9. Evaluace – základní informace k aktivitě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7925"/>
            <a:ext cx="10515600" cy="5256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Cíl: vyhodnotit </a:t>
            </a:r>
            <a:r>
              <a:rPr lang="cs-CZ" dirty="0"/>
              <a:t>průběh tvorby </a:t>
            </a:r>
            <a:r>
              <a:rPr lang="cs-CZ" dirty="0" smtClean="0"/>
              <a:t>MAP, fungování </a:t>
            </a:r>
            <a:r>
              <a:rPr lang="cs-CZ" dirty="0"/>
              <a:t>partnerství a úspěšnost aktivit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vzdělávání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naplňování indikátorů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navázání spolupráce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příprava </a:t>
            </a:r>
            <a:r>
              <a:rPr lang="cs-CZ" dirty="0"/>
              <a:t>společných </a:t>
            </a:r>
            <a:r>
              <a:rPr lang="cs-CZ" dirty="0" smtClean="0"/>
              <a:t>aktivit</a:t>
            </a:r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cs-CZ" dirty="0" smtClean="0"/>
              <a:t>Povinnost z hlediska projektu: 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2x (1x po prvním roce, podruhé na konci projektu)</a:t>
            </a:r>
            <a:endParaRPr lang="cs-CZ" dirty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cs-CZ" dirty="0" smtClean="0"/>
              <a:t>Plán: 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seznámit se s novou prosincovou metodikou NIDV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příprava e-formuláře k evaluaci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rozeslání nejspíš v průběhu ledna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0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2746" y="600489"/>
            <a:ext cx="10515600" cy="429821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latin typeface="+mn-lt"/>
              </a:rPr>
              <a:t/>
            </a:r>
            <a:br>
              <a:rPr lang="cs-CZ" sz="2800" b="1" dirty="0" smtClean="0">
                <a:latin typeface="+mn-lt"/>
              </a:rPr>
            </a:b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 smtClean="0">
                <a:latin typeface="+mn-lt"/>
              </a:rPr>
              <a:t/>
            </a:r>
            <a:br>
              <a:rPr lang="cs-CZ" sz="2800" b="1" dirty="0" smtClean="0">
                <a:latin typeface="+mn-lt"/>
              </a:rPr>
            </a:b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 smtClean="0">
                <a:latin typeface="+mn-lt"/>
              </a:rPr>
              <a:t>10</a:t>
            </a:r>
            <a:r>
              <a:rPr lang="cs-CZ" sz="2900" b="1" dirty="0" smtClean="0">
                <a:latin typeface="+mn-lt"/>
              </a:rPr>
              <a:t>. </a:t>
            </a:r>
            <a:r>
              <a:rPr lang="cs-CZ" sz="3200" b="1" dirty="0" smtClean="0">
                <a:latin typeface="+mn-lt"/>
              </a:rPr>
              <a:t>Schválení dílčích úkolů pro následujících 6 měsíců</a:t>
            </a: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endParaRPr lang="cs-CZ" sz="2800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199" y="1825625"/>
            <a:ext cx="11226283" cy="351910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Akční roční plán – dopracování, projednání Řídícím výborem </a:t>
            </a:r>
            <a:r>
              <a:rPr lang="cs-CZ" sz="2400" b="1" dirty="0" smtClean="0"/>
              <a:t>01</a:t>
            </a:r>
            <a:r>
              <a:rPr lang="cs-CZ" sz="2400" dirty="0" smtClean="0"/>
              <a:t>/</a:t>
            </a:r>
            <a:r>
              <a:rPr lang="cs-CZ" sz="2400" b="1" dirty="0" smtClean="0"/>
              <a:t> 2017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Evaluace sebehodnocení v rámci partnerství </a:t>
            </a:r>
            <a:r>
              <a:rPr lang="cs-CZ" sz="2400" b="1" dirty="0" smtClean="0"/>
              <a:t>01 - 06/ 2017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Analýza neformálního a zájmového vzdělávání (dostupnost, nabídka….) </a:t>
            </a:r>
            <a:r>
              <a:rPr lang="cs-CZ" sz="2400" b="1" dirty="0" smtClean="0"/>
              <a:t>01 – 03/2017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Analýza sociálních i dalších služeb zaměřených na děti, mládež a rodiče </a:t>
            </a:r>
            <a:r>
              <a:rPr lang="cs-CZ" sz="2400" b="1" dirty="0"/>
              <a:t>01 – 03/2017 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Analýza možností dalšího vzdělávání pro absolventy ZŠ </a:t>
            </a:r>
            <a:r>
              <a:rPr lang="cs-CZ" sz="2400" b="1" dirty="0" smtClean="0"/>
              <a:t>01 </a:t>
            </a:r>
            <a:r>
              <a:rPr lang="cs-CZ" sz="2400" b="1" dirty="0"/>
              <a:t>– 03/2017 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Aktualizace Strategického rámce MAP a investičních priorit </a:t>
            </a:r>
            <a:r>
              <a:rPr lang="cs-CZ" sz="2400" b="1" dirty="0" smtClean="0"/>
              <a:t>03/2017 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Tvorba a schvalování konečného výstupu Místní akční plán ORP Český Těšín do </a:t>
            </a:r>
            <a:r>
              <a:rPr lang="cs-CZ" sz="2400" b="1" dirty="0" smtClean="0"/>
              <a:t>06/2017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5344732"/>
            <a:ext cx="10515600" cy="4298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21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32137" y="106577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900" b="1" dirty="0" smtClean="0"/>
              <a:t>11. </a:t>
            </a:r>
            <a:r>
              <a:rPr lang="cs-CZ" sz="3200" b="1" dirty="0" smtClean="0"/>
              <a:t>Termín </a:t>
            </a:r>
            <a:r>
              <a:rPr lang="cs-CZ" sz="3200" b="1" dirty="0"/>
              <a:t>následujícího </a:t>
            </a:r>
            <a:r>
              <a:rPr lang="cs-CZ" sz="3200" b="1" dirty="0" smtClean="0"/>
              <a:t>setkání</a:t>
            </a:r>
          </a:p>
          <a:p>
            <a:pPr marL="0" indent="0">
              <a:buNone/>
            </a:pPr>
            <a:r>
              <a:rPr lang="cs-CZ" sz="2900" b="1" dirty="0"/>
              <a:t> </a:t>
            </a:r>
            <a:r>
              <a:rPr lang="cs-CZ" sz="2900" b="1" dirty="0" smtClean="0"/>
              <a:t> </a:t>
            </a:r>
            <a:r>
              <a:rPr lang="cs-CZ" sz="2900" dirty="0" smtClean="0"/>
              <a:t>leden 2017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9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663" y="539258"/>
            <a:ext cx="5761219" cy="1286367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200" b="1" dirty="0" smtClean="0"/>
              <a:t>Děkujeme </a:t>
            </a:r>
            <a:r>
              <a:rPr lang="cs-CZ" sz="3200" b="1" dirty="0"/>
              <a:t>za pozornost a těšíme se na další setkání.</a:t>
            </a:r>
          </a:p>
          <a:p>
            <a:pPr mar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r>
              <a:rPr lang="cs-CZ" sz="3200" b="1" dirty="0"/>
              <a:t>Realizační tým projektu.</a:t>
            </a:r>
          </a:p>
        </p:txBody>
      </p:sp>
    </p:spTree>
    <p:extLst>
      <p:ext uri="{BB962C8B-B14F-4D97-AF65-F5344CB8AC3E}">
        <p14:creationId xmlns:p14="http://schemas.microsoft.com/office/powerpoint/2010/main" val="40378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Úvodní slovo zástupce realizátora projektu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</a:t>
            </a:r>
            <a:r>
              <a:rPr lang="cs-CZ" sz="15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usnášeníschopnosti řídícího výboru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Volba zapisovatele a ověřovatele zápisu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Shrnutí dosavadního průběhu projektu</a:t>
            </a:r>
            <a:endParaRPr lang="cs-CZ" sz="15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Pracovní skupiny, projednání a schválení doplnění seznamu členů</a:t>
            </a:r>
            <a:endParaRPr lang="cs-CZ" sz="15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Prezentace garantů pracovních skupin </a:t>
            </a:r>
            <a:endParaRPr lang="cs-CZ" sz="15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Budování znalostních </a:t>
            </a: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kapacit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Aktuální dotační možnosti </a:t>
            </a:r>
            <a:endParaRPr lang="cs-CZ" sz="15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Schválení dílčích úkolů pro následující 3 měsíce </a:t>
            </a:r>
            <a:endParaRPr lang="cs-CZ" sz="15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5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 následujícího setkání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Diskuze</a:t>
            </a:r>
            <a:endParaRPr lang="cs-CZ" sz="15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</a:t>
            </a:r>
            <a:endParaRPr lang="cs-CZ" sz="1550" dirty="0"/>
          </a:p>
        </p:txBody>
      </p:sp>
    </p:spTree>
    <p:extLst>
      <p:ext uri="{BB962C8B-B14F-4D97-AF65-F5344CB8AC3E}">
        <p14:creationId xmlns:p14="http://schemas.microsoft.com/office/powerpoint/2010/main" val="3419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009104"/>
            <a:ext cx="9144000" cy="2882068"/>
          </a:xfrm>
        </p:spPr>
        <p:txBody>
          <a:bodyPr>
            <a:normAutofit fontScale="90000"/>
          </a:bodyPr>
          <a:lstStyle/>
          <a:p>
            <a:pPr algn="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4000" b="1" dirty="0" smtClean="0">
                <a:latin typeface="+mn-lt"/>
              </a:rPr>
              <a:t>1</a:t>
            </a:r>
            <a:r>
              <a:rPr lang="cs-CZ" sz="4000" b="1" dirty="0">
                <a:latin typeface="+mn-lt"/>
              </a:rPr>
              <a:t>. Úvodní slovo zástupce realizátora </a:t>
            </a:r>
            <a:r>
              <a:rPr lang="cs-CZ" sz="4000" b="1" dirty="0" smtClean="0">
                <a:latin typeface="+mn-lt"/>
              </a:rPr>
              <a:t>projektu</a:t>
            </a:r>
            <a:br>
              <a:rPr lang="cs-CZ" sz="4000" b="1" dirty="0" smtClean="0">
                <a:latin typeface="+mn-lt"/>
              </a:rPr>
            </a:br>
            <a:r>
              <a:rPr lang="cs-CZ" sz="4000" b="1" dirty="0">
                <a:latin typeface="+mn-lt"/>
              </a:rPr>
              <a:t/>
            </a:r>
            <a:br>
              <a:rPr lang="cs-CZ" sz="4000" b="1" dirty="0">
                <a:latin typeface="+mn-lt"/>
              </a:rPr>
            </a:br>
            <a:r>
              <a:rPr lang="cs-CZ" sz="4000" dirty="0" smtClean="0">
                <a:latin typeface="+mn-lt"/>
              </a:rPr>
              <a:t>Ing. Miroslav Stařičný, předseda ŘV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49405"/>
          </a:xfrm>
        </p:spPr>
        <p:txBody>
          <a:bodyPr>
            <a:normAutofit/>
          </a:bodyPr>
          <a:lstStyle/>
          <a:p>
            <a:pPr algn="l"/>
            <a:endParaRPr lang="cs-CZ" sz="3200" i="1" dirty="0"/>
          </a:p>
          <a:p>
            <a:pPr algn="l"/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21409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3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2192"/>
            <a:ext cx="10515600" cy="4984771"/>
          </a:xfrm>
        </p:spPr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2. </a:t>
            </a:r>
            <a:r>
              <a:rPr lang="cs-CZ" sz="3200" b="1" dirty="0" smtClean="0"/>
              <a:t>Kontrola </a:t>
            </a:r>
            <a:r>
              <a:rPr lang="cs-CZ" sz="3200" b="1" dirty="0"/>
              <a:t>usnášeníschopnosti řídícího výboru</a:t>
            </a:r>
          </a:p>
          <a:p>
            <a:pPr marL="0" indent="0" algn="r">
              <a:buNone/>
            </a:pPr>
            <a:r>
              <a:rPr lang="cs-CZ" i="1" dirty="0"/>
              <a:t>Přítomnost nadpoloviční většiny.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3. </a:t>
            </a:r>
            <a:r>
              <a:rPr lang="cs-CZ" sz="3200" b="1" dirty="0" smtClean="0"/>
              <a:t>Přítomnost </a:t>
            </a:r>
            <a:r>
              <a:rPr lang="cs-CZ" sz="3200" b="1" dirty="0"/>
              <a:t>zapisovatele a ověřovatele zápisu</a:t>
            </a:r>
          </a:p>
          <a:p>
            <a:pPr marL="0" indent="0" algn="r">
              <a:buNone/>
            </a:pPr>
            <a:r>
              <a:rPr lang="cs-CZ" i="1" dirty="0"/>
              <a:t>Administrátor projektu, manažer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0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>4. Shrnutí dosavadního průběhu projektu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876"/>
            <a:ext cx="10515600" cy="52565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Realizace projektu zahájena v </a:t>
            </a:r>
            <a:r>
              <a:rPr lang="cs-CZ" dirty="0"/>
              <a:t>lednu 2016.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Navázána spolupráce v území </a:t>
            </a:r>
            <a:r>
              <a:rPr lang="cs-CZ" dirty="0"/>
              <a:t>– širší platforma </a:t>
            </a:r>
            <a:r>
              <a:rPr lang="cs-CZ" dirty="0" smtClean="0"/>
              <a:t>organizací formálního i neformálního vzdělávání.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Sestaven řídící výbor, schválen statut </a:t>
            </a:r>
            <a:r>
              <a:rPr lang="cs-CZ" dirty="0"/>
              <a:t>a jednací </a:t>
            </a:r>
            <a:r>
              <a:rPr lang="cs-CZ" dirty="0" smtClean="0"/>
              <a:t>řád, zvolen předseda, místopředseda.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Provedena analýza v území.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Strategický rámec MAP – definovány priority, cíle a investiční záměry.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Budování znalostních kapacit – mapovány potřeby, probíhá realizace seminářů.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Sestaveny pracovní skupiny – uzavřeny DPP, zahájily svou činnost. 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Příprava webových stránek projektu.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84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>5. Informace k pracovním skupinám, seznam členů pracovních skupin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876"/>
            <a:ext cx="9360159" cy="525659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Přístup škol k realizaci projektu MAP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Zapojení zástupců formálního i neformálního vzdělávání do činnosti pracovních skupin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Aktualizace seznamu členů pracovních skupin – odstoupení, doplnění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Nákup techniky a kancelářských potřeb pro členy pracovních skupin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38648"/>
            <a:ext cx="8380445" cy="4438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sz="3200" b="1" dirty="0" smtClean="0"/>
              <a:t>6. Prezentace zástupců jednotlivých pracovních skupin </a:t>
            </a:r>
            <a:endParaRPr lang="cs-CZ" sz="32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3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>7. Budování znalostních kapacit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876"/>
            <a:ext cx="10515600" cy="5256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Cíl</a:t>
            </a:r>
            <a:r>
              <a:rPr lang="cs-CZ" dirty="0" smtClean="0"/>
              <a:t>: zvýšit znalostní potenciál v regionu (zejména u členů širšího partnerství) formou sdílení know-how, vzdělávacích kurzů, seminářů …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b="1" dirty="0" smtClean="0"/>
              <a:t>Co se zrealizovalo: </a:t>
            </a:r>
            <a:endParaRPr lang="cs-CZ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Informační seminář k dotačním příležitostem ve vazbě na MAP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Legislativní seminář k </a:t>
            </a:r>
            <a:r>
              <a:rPr lang="cs-CZ" dirty="0" smtClean="0"/>
              <a:t>inkluzi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pl-PL" dirty="0"/>
              <a:t>Jak na čtení s předškoláky</a:t>
            </a:r>
            <a:r>
              <a:rPr lang="pl-PL" dirty="0" smtClean="0"/>
              <a:t>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/>
              <a:t> </a:t>
            </a:r>
            <a:r>
              <a:rPr lang="pl-PL" dirty="0" smtClean="0"/>
              <a:t>Metody </a:t>
            </a:r>
            <a:r>
              <a:rPr lang="pl-PL" dirty="0"/>
              <a:t>pro rozvoj čtenářské gramotnosti u dětí I. stupně </a:t>
            </a:r>
            <a:r>
              <a:rPr lang="pl-PL" dirty="0" smtClean="0"/>
              <a:t>ZŠ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/>
              <a:t> </a:t>
            </a:r>
            <a:r>
              <a:rPr lang="pl-PL" dirty="0" smtClean="0"/>
              <a:t>Kariérové poradenství aneb inspirujme naše děti do 21. století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/>
              <a:t> Podpora podnikavosti dětí a mládeže – regionální a mezinárodní </a:t>
            </a:r>
            <a:r>
              <a:rPr lang="pl-PL" dirty="0" smtClean="0"/>
              <a:t>inspirace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/>
              <a:t> </a:t>
            </a:r>
            <a:r>
              <a:rPr lang="pl-PL" dirty="0" smtClean="0"/>
              <a:t>První pomoc – aplikace pro MŠ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4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+mn-lt"/>
              </a:rPr>
              <a:t>7. Budování znalostních kapacit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876"/>
            <a:ext cx="10515600" cy="52565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dirty="0" smtClean="0"/>
              <a:t>Plánujeme například: 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err="1" smtClean="0"/>
              <a:t>MiND</a:t>
            </a:r>
            <a:r>
              <a:rPr lang="cs-CZ" dirty="0" smtClean="0"/>
              <a:t> za 1. stupni ZŠ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Jak sestavit plán pedagogické podpory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pt-BR" dirty="0" smtClean="0"/>
              <a:t>Cíle čtení</a:t>
            </a:r>
            <a:r>
              <a:rPr lang="pt-BR" dirty="0"/>
              <a:t>, práce s textem, </a:t>
            </a:r>
            <a:r>
              <a:rPr lang="pt-BR" dirty="0" smtClean="0"/>
              <a:t>metody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Dílna čtení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Úvod k metodě Hejného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Aplikace finanční gramotnosti na ZŠ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Polytechnika na MŠ – příklady dobré praxe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Kariérové poradenství II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První pomoc – aplikace pro ZŠ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Praktické </a:t>
            </a:r>
            <a:r>
              <a:rPr lang="cs-CZ" dirty="0"/>
              <a:t>problémy řešení </a:t>
            </a:r>
            <a:r>
              <a:rPr lang="cs-CZ" dirty="0" err="1"/>
              <a:t>vých</a:t>
            </a:r>
            <a:r>
              <a:rPr lang="cs-CZ" dirty="0"/>
              <a:t>. </a:t>
            </a:r>
            <a:r>
              <a:rPr lang="cs-CZ" dirty="0" smtClean="0"/>
              <a:t>problémů žáků </a:t>
            </a:r>
            <a:r>
              <a:rPr lang="cs-CZ" dirty="0"/>
              <a:t>ve </a:t>
            </a:r>
            <a:r>
              <a:rPr lang="cs-CZ" dirty="0" smtClean="0"/>
              <a:t>výuce na ZŠ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Protidrogový vlak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4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166CC8AA9CDAD49BE8FEAAA7A1A8399" ma:contentTypeVersion="0" ma:contentTypeDescription="Vytvoří nový dokument" ma:contentTypeScope="" ma:versionID="dd6cc550606fc65f462fe79dd8b75f2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5948d4371f5df244b06b95d440ff10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181FD5-1361-49A5-A2F7-EE81DEE2D9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39081F-1053-4767-93B5-B7E8772A9D6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88FDDF3-97A0-42DF-B84D-6D64049C1C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7529</TotalTime>
  <Words>604</Words>
  <Application>Microsoft Office PowerPoint</Application>
  <PresentationFormat>Vlastní</PresentationFormat>
  <Paragraphs>108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4. zasedání Řídícího výboru  projektu Místní akční plán rozvoje vzdělávání  ORP Český Těšín,  reg. č. CZ.02.3.68/0.0./0.0/15_005/00000146</vt:lpstr>
      <vt:lpstr>Program</vt:lpstr>
      <vt:lpstr>      1. Úvodní slovo zástupce realizátora projektu  Ing. Miroslav Stařičný, předseda ŘV  </vt:lpstr>
      <vt:lpstr>Prezentace aplikace PowerPoint</vt:lpstr>
      <vt:lpstr>4. Shrnutí dosavadního průběhu projektu</vt:lpstr>
      <vt:lpstr>5. Informace k pracovním skupinám, seznam členů pracovních skupin</vt:lpstr>
      <vt:lpstr>Prezentace aplikace PowerPoint</vt:lpstr>
      <vt:lpstr>7. Budování znalostních kapacit</vt:lpstr>
      <vt:lpstr>7. Budování znalostních kapacit</vt:lpstr>
      <vt:lpstr>    8. Aktuální dotační možnosti  </vt:lpstr>
      <vt:lpstr>9. Evaluace – základní informace k aktivitě</vt:lpstr>
      <vt:lpstr>    10. Schválení dílčích úkolů pro následujících 6 měsíců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BG</dc:creator>
  <cp:lastModifiedBy>Latková Helena</cp:lastModifiedBy>
  <cp:revision>98</cp:revision>
  <cp:lastPrinted>2016-06-27T07:53:14Z</cp:lastPrinted>
  <dcterms:created xsi:type="dcterms:W3CDTF">2016-03-16T11:46:29Z</dcterms:created>
  <dcterms:modified xsi:type="dcterms:W3CDTF">2016-12-13T07:51:08Z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0x0101009166CC8AA9CDAD49BE8FEAAA7A1A8399</vt:lpwstr>
  </property>
</Properties>
</file>